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96" r:id="rId29"/>
    <p:sldId id="297" r:id="rId30"/>
    <p:sldId id="298" r:id="rId3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770" y="28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Christian Bauer"/>
          <p:cNvSpPr txBox="1"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–Christian Bauer</a:t>
            </a:r>
          </a:p>
        </p:txBody>
      </p:sp>
      <p:sp>
        <p:nvSpPr>
          <p:cNvPr id="94" name="„Zitat hier eingeben.“"/>
          <p:cNvSpPr txBox="1">
            <a:spLocks noGrp="1"/>
          </p:cNvSpPr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„Zitat hier eingeben.“ </a:t>
            </a:r>
          </a:p>
        </p:txBody>
      </p:sp>
      <p:sp>
        <p:nvSpPr>
          <p:cNvPr id="9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eg"/>
          <p:cNvSpPr>
            <a:spLocks noGrp="1"/>
          </p:cNvSpPr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Autor und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40714" y="7544460"/>
            <a:ext cx="11717870" cy="339723"/>
          </a:xfrm>
          <a:prstGeom prst="rect">
            <a:avLst/>
          </a:prstGeom>
        </p:spPr>
        <p:txBody>
          <a:bodyPr lIns="24383" tIns="24383" rIns="24383" bIns="24383" anchor="t"/>
          <a:lstStyle>
            <a:lvl1pPr marL="0" indent="0" defTabSz="487228">
              <a:spcBef>
                <a:spcPts val="0"/>
              </a:spcBef>
              <a:buSzTx/>
              <a:buNone/>
              <a:defRPr sz="1992" b="1"/>
            </a:lvl1pPr>
          </a:lstStyle>
          <a:p>
            <a:r>
              <a:t>Autor und Datum</a:t>
            </a:r>
          </a:p>
        </p:txBody>
      </p:sp>
      <p:sp>
        <p:nvSpPr>
          <p:cNvPr id="118" name="Titel der Präsentation"/>
          <p:cNvSpPr txBox="1">
            <a:spLocks noGrp="1"/>
          </p:cNvSpPr>
          <p:nvPr>
            <p:ph type="title" hasCustomPrompt="1"/>
          </p:nvPr>
        </p:nvSpPr>
        <p:spPr>
          <a:xfrm>
            <a:off x="643464" y="2592528"/>
            <a:ext cx="11717870" cy="2479041"/>
          </a:xfrm>
          <a:prstGeom prst="rect">
            <a:avLst/>
          </a:prstGeom>
        </p:spPr>
        <p:txBody>
          <a:bodyPr lIns="27093" tIns="27093" rIns="27093" bIns="27093" anchor="b"/>
          <a:lstStyle>
            <a:lvl1pPr algn="l" defTabSz="1733930">
              <a:lnSpc>
                <a:spcPct val="80000"/>
              </a:lnSpc>
              <a:defRPr sz="8200" b="1" spc="-164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Titel der Präsentation</a:t>
            </a:r>
          </a:p>
        </p:txBody>
      </p:sp>
      <p:sp>
        <p:nvSpPr>
          <p:cNvPr id="119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40715" y="5071568"/>
            <a:ext cx="11717868" cy="1016001"/>
          </a:xfrm>
          <a:prstGeom prst="rect">
            <a:avLst/>
          </a:prstGeom>
        </p:spPr>
        <p:txBody>
          <a:bodyPr lIns="27093" tIns="27093" rIns="27093" bIns="27093" anchor="t"/>
          <a:lstStyle>
            <a:lvl1pPr marL="0" indent="0" defTabSz="587022"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Präsentationsuntertitel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380889" y="8167799"/>
            <a:ext cx="236357" cy="227721"/>
          </a:xfrm>
          <a:prstGeom prst="rect">
            <a:avLst/>
          </a:prstGeom>
        </p:spPr>
        <p:txBody>
          <a:bodyPr lIns="27093" tIns="27093" rIns="27093" bIns="27093" anchor="b"/>
          <a:lstStyle>
            <a:lvl1pPr defTabSz="415431"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f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149474" y="3895725"/>
            <a:ext cx="8705852" cy="1963341"/>
          </a:xfrm>
          <a:prstGeom prst="rect">
            <a:avLst/>
          </a:prstGeom>
        </p:spPr>
        <p:txBody>
          <a:bodyPr lIns="38100" tIns="38100" rIns="38100" bIns="38100"/>
          <a:lstStyle>
            <a:lvl1pPr marL="0" indent="0" algn="ctr" defTabSz="1733930">
              <a:lnSpc>
                <a:spcPct val="80000"/>
              </a:lnSpc>
              <a:spcBef>
                <a:spcPts val="0"/>
              </a:spcBef>
              <a:buSzTx/>
              <a:buNone/>
              <a:defRPr sz="8000" spc="-159">
                <a:latin typeface="+mn-lt"/>
                <a:ea typeface="+mn-ea"/>
                <a:cs typeface="+mn-cs"/>
                <a:sym typeface="Helvetica Neue Medium"/>
              </a:defRPr>
            </a:lvl1pPr>
            <a:lvl2pPr marL="0" indent="457200" algn="ctr" defTabSz="1733930">
              <a:lnSpc>
                <a:spcPct val="80000"/>
              </a:lnSpc>
              <a:spcBef>
                <a:spcPts val="0"/>
              </a:spcBef>
              <a:buSzTx/>
              <a:buNone/>
              <a:defRPr sz="8000" spc="-159">
                <a:latin typeface="+mn-lt"/>
                <a:ea typeface="+mn-ea"/>
                <a:cs typeface="+mn-cs"/>
                <a:sym typeface="Helvetica Neue Medium"/>
              </a:defRPr>
            </a:lvl2pPr>
            <a:lvl3pPr marL="0" indent="914400" algn="ctr" defTabSz="1733930">
              <a:lnSpc>
                <a:spcPct val="80000"/>
              </a:lnSpc>
              <a:spcBef>
                <a:spcPts val="0"/>
              </a:spcBef>
              <a:buSzTx/>
              <a:buNone/>
              <a:defRPr sz="8000" spc="-159">
                <a:latin typeface="+mn-lt"/>
                <a:ea typeface="+mn-ea"/>
                <a:cs typeface="+mn-cs"/>
                <a:sym typeface="Helvetica Neue Medium"/>
              </a:defRPr>
            </a:lvl3pPr>
            <a:lvl4pPr marL="0" indent="1371600" algn="ctr" defTabSz="1733930">
              <a:lnSpc>
                <a:spcPct val="80000"/>
              </a:lnSpc>
              <a:spcBef>
                <a:spcPts val="0"/>
              </a:spcBef>
              <a:buSzTx/>
              <a:buNone/>
              <a:defRPr sz="8000" spc="-159">
                <a:latin typeface="+mn-lt"/>
                <a:ea typeface="+mn-ea"/>
                <a:cs typeface="+mn-cs"/>
                <a:sym typeface="Helvetica Neue Medium"/>
              </a:defRPr>
            </a:lvl4pPr>
            <a:lvl5pPr marL="0" indent="1828800" algn="ctr" defTabSz="1733930">
              <a:lnSpc>
                <a:spcPct val="80000"/>
              </a:lnSpc>
              <a:spcBef>
                <a:spcPts val="0"/>
              </a:spcBef>
              <a:buSzTx/>
              <a:buNone/>
              <a:defRPr sz="8000" spc="-159">
                <a:latin typeface="+mn-lt"/>
                <a:ea typeface="+mn-ea"/>
                <a:cs typeface="+mn-cs"/>
                <a:sym typeface="Helvetica Neue Medium"/>
              </a:defRPr>
            </a:lvl5pPr>
          </a:lstStyle>
          <a:p>
            <a:r>
              <a:t>Aufstellung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370675" y="8100225"/>
            <a:ext cx="258370" cy="249734"/>
          </a:xfrm>
          <a:prstGeom prst="rect">
            <a:avLst/>
          </a:prstGeom>
        </p:spPr>
        <p:txBody>
          <a:bodyPr lIns="38100" tIns="38100" rIns="38100" bIns="38100" anchor="b"/>
          <a:lstStyle>
            <a:lvl1pPr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f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/>
          <a:lstStyle>
            <a:lvl1pPr marL="0" indent="0" algn="ctr" defTabSz="1733930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+mn-lt"/>
                <a:ea typeface="+mn-ea"/>
                <a:cs typeface="+mn-cs"/>
                <a:sym typeface="Helvetica Neue Medium"/>
              </a:defRPr>
            </a:lvl1pPr>
            <a:lvl2pPr marL="0" indent="457200" algn="ctr" defTabSz="1733930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+mn-lt"/>
                <a:ea typeface="+mn-ea"/>
                <a:cs typeface="+mn-cs"/>
                <a:sym typeface="Helvetica Neue Medium"/>
              </a:defRPr>
            </a:lvl2pPr>
            <a:lvl3pPr marL="0" indent="914400" algn="ctr" defTabSz="1733930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+mn-lt"/>
                <a:ea typeface="+mn-ea"/>
                <a:cs typeface="+mn-cs"/>
                <a:sym typeface="Helvetica Neue Medium"/>
              </a:defRPr>
            </a:lvl3pPr>
            <a:lvl4pPr marL="0" indent="1371600" algn="ctr" defTabSz="1733930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+mn-lt"/>
                <a:ea typeface="+mn-ea"/>
                <a:cs typeface="+mn-cs"/>
                <a:sym typeface="Helvetica Neue Medium"/>
              </a:defRPr>
            </a:lvl4pPr>
            <a:lvl5pPr marL="0" indent="1828800" algn="ctr" defTabSz="1733930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+mn-lt"/>
                <a:ea typeface="+mn-ea"/>
                <a:cs typeface="+mn-cs"/>
                <a:sym typeface="Helvetica Neue Medium"/>
              </a:defRPr>
            </a:lvl5pPr>
          </a:lstStyle>
          <a:p>
            <a:r>
              <a:t>Aufstellung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6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</p:spPr>
        <p:txBody>
          <a:bodyPr anchor="b"/>
          <a:lstStyle>
            <a:lvl1pPr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eg"/>
          <p:cNvSpPr>
            <a:spLocks noGrp="1"/>
          </p:cNvSpPr>
          <p:nvPr>
            <p:ph type="pic" idx="21"/>
          </p:nvPr>
        </p:nvSpPr>
        <p:spPr>
          <a:xfrm>
            <a:off x="1625600" y="374650"/>
            <a:ext cx="9753600" cy="6502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el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2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eg"/>
          <p:cNvSpPr>
            <a:spLocks noGrp="1"/>
          </p:cNvSpPr>
          <p:nvPr>
            <p:ph type="pic" idx="21"/>
          </p:nvPr>
        </p:nvSpPr>
        <p:spPr>
          <a:xfrm>
            <a:off x="6375400" y="635000"/>
            <a:ext cx="82169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el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Titeltext</a:t>
            </a:r>
          </a:p>
        </p:txBody>
      </p:sp>
      <p:sp>
        <p:nvSpPr>
          <p:cNvPr id="4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7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eg"/>
          <p:cNvSpPr>
            <a:spLocks noGrp="1"/>
          </p:cNvSpPr>
          <p:nvPr>
            <p:ph type="pic" idx="21"/>
          </p:nvPr>
        </p:nvSpPr>
        <p:spPr>
          <a:xfrm>
            <a:off x="3810000" y="25908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7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bene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eg"/>
          <p:cNvSpPr>
            <a:spLocks noGrp="1"/>
          </p:cNvSpPr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532204087_1355x1355.jpeg"/>
          <p:cNvSpPr>
            <a:spLocks noGrp="1"/>
          </p:cNvSpPr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532241774_2880x1920.jpeg"/>
          <p:cNvSpPr>
            <a:spLocks noGrp="1"/>
          </p:cNvSpPr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7527235" y="254000"/>
            <a:ext cx="4723848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lang="de-CH" dirty="0"/>
              <a:t>Bedürfnisse und Lebensqualität im Alter</a:t>
            </a:r>
            <a:endParaRPr dirty="0"/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5" name="Belia_Logo_Blau_RGB.pdf" descr="Belia_Logo_Blau_RGB.pdf">
            <a:extLst>
              <a:ext uri="{FF2B5EF4-FFF2-40B4-BE49-F238E27FC236}">
                <a16:creationId xmlns:a16="http://schemas.microsoft.com/office/drawing/2014/main" id="{5BADFD5C-0E70-FCBF-8A0F-C87EE19ED1F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952500" y="277339"/>
            <a:ext cx="929309" cy="387212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accent1">
              <a:lumMod val="75000"/>
            </a:schemeClr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Bertino Somaini"/>
          <p:cNvSpPr txBox="1">
            <a:spLocks noGrp="1"/>
          </p:cNvSpPr>
          <p:nvPr>
            <p:ph type="body" idx="21"/>
          </p:nvPr>
        </p:nvSpPr>
        <p:spPr>
          <a:xfrm>
            <a:off x="640715" y="8308738"/>
            <a:ext cx="11717870" cy="3397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lnSpcReduction="10000"/>
          </a:bodyPr>
          <a:lstStyle/>
          <a:p>
            <a:r>
              <a:rPr dirty="0"/>
              <a:t>Bertino Somaini</a:t>
            </a:r>
          </a:p>
        </p:txBody>
      </p:sp>
      <p:sp>
        <p:nvSpPr>
          <p:cNvPr id="146" name="individuelle Bedürfnisse älterer Menschen und Angebote dazu…"/>
          <p:cNvSpPr txBox="1">
            <a:spLocks noGrp="1"/>
          </p:cNvSpPr>
          <p:nvPr>
            <p:ph type="body" sz="quarter" idx="1"/>
          </p:nvPr>
        </p:nvSpPr>
        <p:spPr>
          <a:xfrm>
            <a:off x="640715" y="5071568"/>
            <a:ext cx="11717868" cy="220008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475487">
              <a:defRPr sz="3078"/>
            </a:pPr>
            <a:r>
              <a:rPr lang="de-CH" sz="4000" dirty="0"/>
              <a:t>I</a:t>
            </a:r>
            <a:r>
              <a:rPr sz="4000" dirty="0" err="1"/>
              <a:t>ndividuelle</a:t>
            </a:r>
            <a:r>
              <a:rPr sz="4000" dirty="0"/>
              <a:t> </a:t>
            </a:r>
            <a:r>
              <a:rPr sz="4000" dirty="0" err="1"/>
              <a:t>Bedürfnisse</a:t>
            </a:r>
            <a:r>
              <a:rPr sz="4000" dirty="0"/>
              <a:t> </a:t>
            </a:r>
            <a:r>
              <a:rPr sz="4000" dirty="0" err="1"/>
              <a:t>älterer</a:t>
            </a:r>
            <a:r>
              <a:rPr sz="4000" dirty="0"/>
              <a:t> Menschen </a:t>
            </a:r>
            <a:endParaRPr lang="de-CH" sz="4000" dirty="0"/>
          </a:p>
          <a:p>
            <a:pPr algn="ctr" defTabSz="475487">
              <a:defRPr sz="3078"/>
            </a:pPr>
            <a:r>
              <a:rPr sz="4000" dirty="0"/>
              <a:t>und </a:t>
            </a:r>
            <a:r>
              <a:rPr sz="4000" dirty="0" err="1"/>
              <a:t>Angebote</a:t>
            </a:r>
            <a:r>
              <a:rPr sz="4000" dirty="0"/>
              <a:t> </a:t>
            </a:r>
            <a:r>
              <a:rPr sz="4000" dirty="0" err="1"/>
              <a:t>dazu</a:t>
            </a:r>
            <a:r>
              <a:rPr lang="de-CH" sz="4000" dirty="0"/>
              <a:t> erfassen </a:t>
            </a:r>
            <a:r>
              <a:rPr sz="4000" dirty="0"/>
              <a:t>202</a:t>
            </a:r>
            <a:r>
              <a:rPr lang="de-CH" sz="4000" dirty="0"/>
              <a:t>2</a:t>
            </a:r>
            <a:endParaRPr sz="4000" dirty="0"/>
          </a:p>
        </p:txBody>
      </p:sp>
      <p:pic>
        <p:nvPicPr>
          <p:cNvPr id="147" name="Belia_Logo_Blau_RGB.pdf" descr="Belia_Logo_Blau_RGB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159" y="1866491"/>
            <a:ext cx="4795521" cy="199813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eltext">
            <a:extLst>
              <a:ext uri="{FF2B5EF4-FFF2-40B4-BE49-F238E27FC236}">
                <a16:creationId xmlns:a16="http://schemas.microsoft.com/office/drawing/2014/main" id="{F980759B-CAFD-A265-7F18-B5C0851BBBFC}"/>
              </a:ext>
            </a:extLst>
          </p:cNvPr>
          <p:cNvSpPr txBox="1">
            <a:spLocks/>
          </p:cNvSpPr>
          <p:nvPr/>
        </p:nvSpPr>
        <p:spPr>
          <a:xfrm>
            <a:off x="7455562" y="254000"/>
            <a:ext cx="479552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1" i="0" u="none" strike="noStrike" cap="none" spc="-164" baseline="0">
                <a:solidFill>
                  <a:schemeClr val="accent1">
                    <a:lumMod val="75000"/>
                  </a:schemeClr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2286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2743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3200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3657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r" hangingPunct="1"/>
            <a:r>
              <a:rPr lang="de-DE" sz="2400" b="0" dirty="0"/>
              <a:t>Bedürfnisse und Lebensqualität im Alter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build="p" animBg="1"/>
      <p:bldP spid="146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Dashboard.png" descr="Dashboar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719" y="2052319"/>
            <a:ext cx="8087362" cy="5648962"/>
          </a:xfrm>
          <a:prstGeom prst="rect">
            <a:avLst/>
          </a:prstGeom>
          <a:ln w="25400">
            <a:miter lim="400000"/>
          </a:ln>
          <a:effectLst>
            <a:outerShdw blurRad="127000" dist="635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2" name="Titeltext">
            <a:extLst>
              <a:ext uri="{FF2B5EF4-FFF2-40B4-BE49-F238E27FC236}">
                <a16:creationId xmlns:a16="http://schemas.microsoft.com/office/drawing/2014/main" id="{2D1155BD-A713-68DE-2CEE-5ED1EDF2DBD8}"/>
              </a:ext>
            </a:extLst>
          </p:cNvPr>
          <p:cNvSpPr txBox="1">
            <a:spLocks/>
          </p:cNvSpPr>
          <p:nvPr/>
        </p:nvSpPr>
        <p:spPr>
          <a:xfrm>
            <a:off x="7876476" y="229604"/>
            <a:ext cx="479552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1" i="0" u="none" strike="noStrike" cap="none" spc="-164" baseline="0">
                <a:solidFill>
                  <a:schemeClr val="accent1">
                    <a:lumMod val="75000"/>
                  </a:schemeClr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2286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2743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3200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3657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r" hangingPunct="1"/>
            <a:r>
              <a:rPr lang="de-DE" sz="2400" b="0" dirty="0"/>
              <a:t>Bedürfnisse und Lebensqualität im Alter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Alltag_Question_1.png" descr="Alltag_Question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719" y="2052319"/>
            <a:ext cx="8087362" cy="5648962"/>
          </a:xfrm>
          <a:prstGeom prst="rect">
            <a:avLst/>
          </a:prstGeom>
          <a:ln w="25400">
            <a:miter lim="400000"/>
          </a:ln>
          <a:effectLst>
            <a:outerShdw blurRad="127000" dist="635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2" name="Titeltext">
            <a:extLst>
              <a:ext uri="{FF2B5EF4-FFF2-40B4-BE49-F238E27FC236}">
                <a16:creationId xmlns:a16="http://schemas.microsoft.com/office/drawing/2014/main" id="{7488925D-B635-0D76-6D37-F4D931F35E8F}"/>
              </a:ext>
            </a:extLst>
          </p:cNvPr>
          <p:cNvSpPr txBox="1">
            <a:spLocks/>
          </p:cNvSpPr>
          <p:nvPr/>
        </p:nvSpPr>
        <p:spPr>
          <a:xfrm>
            <a:off x="7876476" y="229604"/>
            <a:ext cx="479552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1" i="0" u="none" strike="noStrike" cap="none" spc="-164" baseline="0">
                <a:solidFill>
                  <a:schemeClr val="accent1">
                    <a:lumMod val="75000"/>
                  </a:schemeClr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2286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2743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3200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3657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r" hangingPunct="1"/>
            <a:r>
              <a:rPr lang="de-DE" sz="2400" b="0" dirty="0"/>
              <a:t>Bedürfnisse und Lebensqualität im Alter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Alltag_Question_1 – 1.png" descr="Alltag_Question_1 –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719" y="2052319"/>
            <a:ext cx="8087362" cy="5648962"/>
          </a:xfrm>
          <a:prstGeom prst="rect">
            <a:avLst/>
          </a:prstGeom>
          <a:ln w="25400">
            <a:miter lim="400000"/>
          </a:ln>
          <a:effectLst>
            <a:outerShdw blurRad="127000" dist="635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2" name="Titeltext">
            <a:extLst>
              <a:ext uri="{FF2B5EF4-FFF2-40B4-BE49-F238E27FC236}">
                <a16:creationId xmlns:a16="http://schemas.microsoft.com/office/drawing/2014/main" id="{49E750CD-18ED-3B1E-D975-A3266F40351C}"/>
              </a:ext>
            </a:extLst>
          </p:cNvPr>
          <p:cNvSpPr txBox="1">
            <a:spLocks/>
          </p:cNvSpPr>
          <p:nvPr/>
        </p:nvSpPr>
        <p:spPr>
          <a:xfrm>
            <a:off x="7876476" y="229604"/>
            <a:ext cx="479552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1" i="0" u="none" strike="noStrike" cap="none" spc="-164" baseline="0">
                <a:solidFill>
                  <a:schemeClr val="accent1">
                    <a:lumMod val="75000"/>
                  </a:schemeClr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2286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2743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3200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3657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r" hangingPunct="1"/>
            <a:r>
              <a:rPr lang="de-DE" sz="2400" b="0" dirty="0"/>
              <a:t>Bedürfnisse und Lebensqualität im Alter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Alltag_Question_1 – 2.png" descr="Alltag_Question_1 –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719" y="2052319"/>
            <a:ext cx="8087362" cy="5648962"/>
          </a:xfrm>
          <a:prstGeom prst="rect">
            <a:avLst/>
          </a:prstGeom>
          <a:ln w="25400">
            <a:miter lim="400000"/>
          </a:ln>
          <a:effectLst>
            <a:outerShdw blurRad="127000" dist="635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2" name="Titeltext">
            <a:extLst>
              <a:ext uri="{FF2B5EF4-FFF2-40B4-BE49-F238E27FC236}">
                <a16:creationId xmlns:a16="http://schemas.microsoft.com/office/drawing/2014/main" id="{A9C0A5C0-C66C-966F-A75C-EBCC177B15E6}"/>
              </a:ext>
            </a:extLst>
          </p:cNvPr>
          <p:cNvSpPr txBox="1">
            <a:spLocks/>
          </p:cNvSpPr>
          <p:nvPr/>
        </p:nvSpPr>
        <p:spPr>
          <a:xfrm>
            <a:off x="7876476" y="229604"/>
            <a:ext cx="479552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1" i="0" u="none" strike="noStrike" cap="none" spc="-164" baseline="0">
                <a:solidFill>
                  <a:schemeClr val="accent1">
                    <a:lumMod val="75000"/>
                  </a:schemeClr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2286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2743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3200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3657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r" hangingPunct="1"/>
            <a:r>
              <a:rPr lang="de-DE" sz="2400" b="0" dirty="0"/>
              <a:t>Bedürfnisse und Lebensqualität im Alter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Alltag_Question_2.png" descr="Alltag_Question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719" y="2052319"/>
            <a:ext cx="8087362" cy="5648962"/>
          </a:xfrm>
          <a:prstGeom prst="rect">
            <a:avLst/>
          </a:prstGeom>
          <a:ln w="25400">
            <a:miter lim="400000"/>
          </a:ln>
          <a:effectLst>
            <a:outerShdw blurRad="127000" dist="635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2" name="Titeltext">
            <a:extLst>
              <a:ext uri="{FF2B5EF4-FFF2-40B4-BE49-F238E27FC236}">
                <a16:creationId xmlns:a16="http://schemas.microsoft.com/office/drawing/2014/main" id="{74CF1CBF-9539-41E2-6C17-A681C26D8965}"/>
              </a:ext>
            </a:extLst>
          </p:cNvPr>
          <p:cNvSpPr txBox="1">
            <a:spLocks/>
          </p:cNvSpPr>
          <p:nvPr/>
        </p:nvSpPr>
        <p:spPr>
          <a:xfrm>
            <a:off x="7876476" y="229604"/>
            <a:ext cx="479552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1" i="0" u="none" strike="noStrike" cap="none" spc="-164" baseline="0">
                <a:solidFill>
                  <a:schemeClr val="accent1">
                    <a:lumMod val="75000"/>
                  </a:schemeClr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2286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2743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3200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3657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r" hangingPunct="1"/>
            <a:r>
              <a:rPr lang="de-DE" sz="2400" b="0" dirty="0"/>
              <a:t>Bedürfnisse und Lebensqualität im Alter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Alltag_Question_2_1.png" descr="Alltag_Question_2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719" y="2052319"/>
            <a:ext cx="8087362" cy="5648962"/>
          </a:xfrm>
          <a:prstGeom prst="rect">
            <a:avLst/>
          </a:prstGeom>
          <a:ln w="25400">
            <a:miter lim="400000"/>
          </a:ln>
          <a:effectLst>
            <a:outerShdw blurRad="127000" dist="635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2" name="Titeltext">
            <a:extLst>
              <a:ext uri="{FF2B5EF4-FFF2-40B4-BE49-F238E27FC236}">
                <a16:creationId xmlns:a16="http://schemas.microsoft.com/office/drawing/2014/main" id="{5C5E222C-9C1D-178B-ECA4-A4E540E8522F}"/>
              </a:ext>
            </a:extLst>
          </p:cNvPr>
          <p:cNvSpPr txBox="1">
            <a:spLocks/>
          </p:cNvSpPr>
          <p:nvPr/>
        </p:nvSpPr>
        <p:spPr>
          <a:xfrm>
            <a:off x="7876476" y="229604"/>
            <a:ext cx="479552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1" i="0" u="none" strike="noStrike" cap="none" spc="-164" baseline="0">
                <a:solidFill>
                  <a:schemeClr val="accent1">
                    <a:lumMod val="75000"/>
                  </a:schemeClr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2286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2743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3200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3657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r" hangingPunct="1"/>
            <a:r>
              <a:rPr lang="de-DE" sz="2400" b="0" dirty="0"/>
              <a:t>Bedürfnisse und Lebensqualität im Alter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Alltag_Question_2_2.png" descr="Alltag_Question_2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719" y="2052319"/>
            <a:ext cx="8087362" cy="5648962"/>
          </a:xfrm>
          <a:prstGeom prst="rect">
            <a:avLst/>
          </a:prstGeom>
          <a:ln w="25400">
            <a:miter lim="400000"/>
          </a:ln>
          <a:effectLst>
            <a:outerShdw blurRad="127000" dist="635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2" name="Titeltext">
            <a:extLst>
              <a:ext uri="{FF2B5EF4-FFF2-40B4-BE49-F238E27FC236}">
                <a16:creationId xmlns:a16="http://schemas.microsoft.com/office/drawing/2014/main" id="{D58DC9AF-0724-8E7A-B826-7A95E7D97CC0}"/>
              </a:ext>
            </a:extLst>
          </p:cNvPr>
          <p:cNvSpPr txBox="1">
            <a:spLocks/>
          </p:cNvSpPr>
          <p:nvPr/>
        </p:nvSpPr>
        <p:spPr>
          <a:xfrm>
            <a:off x="7876476" y="229604"/>
            <a:ext cx="479552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1" i="0" u="none" strike="noStrike" cap="none" spc="-164" baseline="0">
                <a:solidFill>
                  <a:schemeClr val="accent1">
                    <a:lumMod val="75000"/>
                  </a:schemeClr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2286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2743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3200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3657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r" hangingPunct="1"/>
            <a:r>
              <a:rPr lang="de-DE" sz="2400" b="0" dirty="0"/>
              <a:t>Bedürfnisse und Lebensqualität im Alter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Dashboard.png" descr="Dashboar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719" y="2052319"/>
            <a:ext cx="8087362" cy="5648962"/>
          </a:xfrm>
          <a:prstGeom prst="rect">
            <a:avLst/>
          </a:prstGeom>
          <a:ln w="25400">
            <a:miter lim="400000"/>
          </a:ln>
          <a:effectLst>
            <a:outerShdw blurRad="127000" dist="635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2" name="Titeltext">
            <a:extLst>
              <a:ext uri="{FF2B5EF4-FFF2-40B4-BE49-F238E27FC236}">
                <a16:creationId xmlns:a16="http://schemas.microsoft.com/office/drawing/2014/main" id="{59AF656B-7434-7A05-3007-BF60F5D46716}"/>
              </a:ext>
            </a:extLst>
          </p:cNvPr>
          <p:cNvSpPr txBox="1">
            <a:spLocks/>
          </p:cNvSpPr>
          <p:nvPr/>
        </p:nvSpPr>
        <p:spPr>
          <a:xfrm>
            <a:off x="7876476" y="229604"/>
            <a:ext cx="479552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1" i="0" u="none" strike="noStrike" cap="none" spc="-164" baseline="0">
                <a:solidFill>
                  <a:schemeClr val="accent1">
                    <a:lumMod val="75000"/>
                  </a:schemeClr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2286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2743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3200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3657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r" hangingPunct="1"/>
            <a:r>
              <a:rPr lang="de-DE" sz="2400" b="0" dirty="0"/>
              <a:t>Bedürfnisse und Lebensqualität im Alter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Resultate – 1.png" descr="Resultate –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719" y="1320799"/>
            <a:ext cx="8087362" cy="18311006"/>
          </a:xfrm>
          <a:prstGeom prst="rect">
            <a:avLst/>
          </a:prstGeom>
          <a:ln w="25400">
            <a:miter lim="400000"/>
          </a:ln>
          <a:effectLst>
            <a:outerShdw blurRad="127000" dist="635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2" name="Titeltext">
            <a:extLst>
              <a:ext uri="{FF2B5EF4-FFF2-40B4-BE49-F238E27FC236}">
                <a16:creationId xmlns:a16="http://schemas.microsoft.com/office/drawing/2014/main" id="{A5E74181-5F74-9562-F475-226244FA6AA9}"/>
              </a:ext>
            </a:extLst>
          </p:cNvPr>
          <p:cNvSpPr txBox="1">
            <a:spLocks/>
          </p:cNvSpPr>
          <p:nvPr/>
        </p:nvSpPr>
        <p:spPr>
          <a:xfrm>
            <a:off x="7876476" y="229604"/>
            <a:ext cx="479552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1" i="0" u="none" strike="noStrike" cap="none" spc="-164" baseline="0">
                <a:solidFill>
                  <a:schemeClr val="accent1">
                    <a:lumMod val="75000"/>
                  </a:schemeClr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2286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2743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3200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3657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r" hangingPunct="1"/>
            <a:r>
              <a:rPr lang="de-DE" sz="2400" b="0" dirty="0"/>
              <a:t>Bedürfnisse und Lebensqualität im Alter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Resultate – 1.png" descr="Resultate –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719" y="-8817503"/>
            <a:ext cx="8087362" cy="18311005"/>
          </a:xfrm>
          <a:prstGeom prst="rect">
            <a:avLst/>
          </a:prstGeom>
          <a:ln w="25400">
            <a:miter lim="400000"/>
          </a:ln>
          <a:effectLst>
            <a:outerShdw blurRad="127000" dist="635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ist ein Tool zur Erfassung…"/>
          <p:cNvSpPr txBox="1">
            <a:spLocks noGrp="1"/>
          </p:cNvSpPr>
          <p:nvPr>
            <p:ph type="body" idx="1"/>
          </p:nvPr>
        </p:nvSpPr>
        <p:spPr>
          <a:xfrm>
            <a:off x="101555" y="5610"/>
            <a:ext cx="12801690" cy="974238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3600" spc="-72"/>
            </a:pPr>
            <a:endParaRPr dirty="0"/>
          </a:p>
          <a:p>
            <a:pPr>
              <a:defRPr sz="3600" spc="-72"/>
            </a:pPr>
            <a:endParaRPr dirty="0"/>
          </a:p>
          <a:p>
            <a:pPr>
              <a:defRPr sz="3600" spc="-72"/>
            </a:pPr>
            <a:endParaRPr dirty="0"/>
          </a:p>
          <a:p>
            <a:pPr>
              <a:defRPr sz="3600" spc="-72"/>
            </a:pPr>
            <a:endParaRPr dirty="0"/>
          </a:p>
          <a:p>
            <a:pPr>
              <a:defRPr sz="3600" spc="-72"/>
            </a:pPr>
            <a:endParaRPr lang="de-CH" dirty="0"/>
          </a:p>
          <a:p>
            <a:pPr>
              <a:defRPr sz="3600" spc="-72"/>
            </a:pPr>
            <a:endParaRPr lang="de-CH" dirty="0"/>
          </a:p>
          <a:p>
            <a:pPr>
              <a:lnSpc>
                <a:spcPct val="100000"/>
              </a:lnSpc>
              <a:defRPr sz="3600" spc="-72"/>
            </a:pPr>
            <a:r>
              <a:rPr b="1" dirty="0"/>
              <a:t> </a:t>
            </a:r>
            <a:r>
              <a:rPr lang="de-CH" b="1" dirty="0"/>
              <a:t>Ist ein Tool zur Erfassung</a:t>
            </a:r>
          </a:p>
          <a:p>
            <a:pPr>
              <a:lnSpc>
                <a:spcPct val="100000"/>
              </a:lnSpc>
              <a:defRPr sz="3600" spc="-72"/>
            </a:pPr>
            <a:r>
              <a:rPr lang="de-CH" b="1" dirty="0"/>
              <a:t> der persönlichen Bedürfnisse (Meine Bedürfnisse)</a:t>
            </a:r>
          </a:p>
          <a:p>
            <a:pPr>
              <a:lnSpc>
                <a:spcPct val="100000"/>
              </a:lnSpc>
              <a:defRPr sz="3600" spc="-72"/>
            </a:pPr>
            <a:endParaRPr lang="de-CH" dirty="0"/>
          </a:p>
          <a:p>
            <a:pPr lvl="2" algn="l">
              <a:lnSpc>
                <a:spcPct val="100000"/>
              </a:lnSpc>
              <a:defRPr sz="3600" spc="-72"/>
            </a:pPr>
            <a:r>
              <a:rPr lang="de-CH" dirty="0"/>
              <a:t>1. Ich kann mit diesem Tool mir Klarheit verschaffen, </a:t>
            </a:r>
          </a:p>
          <a:p>
            <a:pPr lvl="2" algn="l">
              <a:lnSpc>
                <a:spcPct val="100000"/>
              </a:lnSpc>
              <a:defRPr sz="3600" spc="-72"/>
            </a:pPr>
            <a:r>
              <a:rPr lang="de-CH" dirty="0"/>
              <a:t>    was mir im Leben wichtig ist</a:t>
            </a:r>
          </a:p>
          <a:p>
            <a:pPr lvl="2" algn="l">
              <a:defRPr sz="3600" spc="-72"/>
            </a:pPr>
            <a:endParaRPr lang="de-CH" dirty="0"/>
          </a:p>
          <a:p>
            <a:pPr lvl="2" algn="l">
              <a:defRPr sz="3600" spc="-72"/>
            </a:pPr>
            <a:r>
              <a:rPr lang="de-CH" dirty="0"/>
              <a:t>2. Ich kann diese Beurteilung regelmässig anpassen.</a:t>
            </a:r>
          </a:p>
          <a:p>
            <a:pPr lvl="2" algn="l">
              <a:lnSpc>
                <a:spcPct val="100000"/>
              </a:lnSpc>
              <a:defRPr sz="3600" spc="-72"/>
            </a:pPr>
            <a:endParaRPr lang="de-CH" dirty="0"/>
          </a:p>
          <a:p>
            <a:pPr lvl="2" algn="l">
              <a:lnSpc>
                <a:spcPct val="100000"/>
              </a:lnSpc>
              <a:defRPr sz="3600" spc="-72"/>
            </a:pPr>
            <a:r>
              <a:rPr lang="de-CH" dirty="0"/>
              <a:t>3. Ich helfe so die Angebote zur Unterstützung besser </a:t>
            </a:r>
          </a:p>
          <a:p>
            <a:pPr lvl="2" algn="l">
              <a:lnSpc>
                <a:spcPct val="100000"/>
              </a:lnSpc>
              <a:defRPr sz="3600" spc="-72"/>
            </a:pPr>
            <a:r>
              <a:rPr lang="de-CH" dirty="0"/>
              <a:t>    an Bedürfnisse anzupassen.</a:t>
            </a:r>
          </a:p>
          <a:p>
            <a:pPr lvl="2" algn="l">
              <a:defRPr sz="3600" spc="-72"/>
            </a:pPr>
            <a:endParaRPr lang="de-CH" dirty="0"/>
          </a:p>
          <a:p>
            <a:pPr lvl="2" algn="l">
              <a:lnSpc>
                <a:spcPct val="110000"/>
              </a:lnSpc>
              <a:defRPr sz="3600" spc="-72"/>
            </a:pPr>
            <a:r>
              <a:rPr lang="de-CH" dirty="0"/>
              <a:t>4. Ich nehme teil, an einem innovativen Ansatz der</a:t>
            </a:r>
          </a:p>
          <a:p>
            <a:pPr lvl="2" algn="l">
              <a:lnSpc>
                <a:spcPct val="110000"/>
              </a:lnSpc>
              <a:defRPr sz="3600" spc="-72"/>
            </a:pPr>
            <a:r>
              <a:rPr lang="de-CH" dirty="0"/>
              <a:t>    von älteren Menschen für ältere Menschen             </a:t>
            </a:r>
          </a:p>
          <a:p>
            <a:pPr lvl="2" algn="l">
              <a:lnSpc>
                <a:spcPct val="110000"/>
              </a:lnSpc>
              <a:defRPr sz="3600" spc="-72"/>
            </a:pPr>
            <a:r>
              <a:rPr lang="de-CH" dirty="0"/>
              <a:t>    entwickelt wurde</a:t>
            </a:r>
          </a:p>
          <a:p>
            <a:pPr>
              <a:defRPr sz="3600" spc="-72"/>
            </a:pPr>
            <a:endParaRPr dirty="0"/>
          </a:p>
        </p:txBody>
      </p:sp>
      <p:pic>
        <p:nvPicPr>
          <p:cNvPr id="2" name="Belia_Logo_Blau_RGB.pdf" descr="Belia_Logo_Blau_RGB.pdf">
            <a:extLst>
              <a:ext uri="{FF2B5EF4-FFF2-40B4-BE49-F238E27FC236}">
                <a16:creationId xmlns:a16="http://schemas.microsoft.com/office/drawing/2014/main" id="{686B7938-57B2-8B2C-07CD-B5A0D769B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847" y="640912"/>
            <a:ext cx="3123068" cy="130127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eltext">
            <a:extLst>
              <a:ext uri="{FF2B5EF4-FFF2-40B4-BE49-F238E27FC236}">
                <a16:creationId xmlns:a16="http://schemas.microsoft.com/office/drawing/2014/main" id="{F7D9CCDF-8C53-9381-9786-9BD0A50B7019}"/>
              </a:ext>
            </a:extLst>
          </p:cNvPr>
          <p:cNvSpPr txBox="1">
            <a:spLocks/>
          </p:cNvSpPr>
          <p:nvPr/>
        </p:nvSpPr>
        <p:spPr>
          <a:xfrm>
            <a:off x="7532915" y="318188"/>
            <a:ext cx="479552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1" i="0" u="none" strike="noStrike" cap="none" spc="-164" baseline="0">
                <a:solidFill>
                  <a:schemeClr val="accent1">
                    <a:lumMod val="75000"/>
                  </a:schemeClr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2286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2743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3200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3657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r" hangingPunct="1"/>
            <a:r>
              <a:rPr lang="de-DE" sz="2400" b="0" dirty="0"/>
              <a:t>Bedürfnisse und Lebensqualität im Alter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Dashboard.png" descr="Dashboar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719" y="2052319"/>
            <a:ext cx="8087362" cy="5648962"/>
          </a:xfrm>
          <a:prstGeom prst="rect">
            <a:avLst/>
          </a:prstGeom>
          <a:ln w="25400">
            <a:miter lim="400000"/>
          </a:ln>
          <a:effectLst>
            <a:outerShdw blurRad="127000" dist="635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Dashboard.png" descr="Dashboar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719" y="2052319"/>
            <a:ext cx="8087362" cy="5648962"/>
          </a:xfrm>
          <a:prstGeom prst="rect">
            <a:avLst/>
          </a:prstGeom>
          <a:ln w="25400">
            <a:miter lim="400000"/>
          </a:ln>
          <a:effectLst>
            <a:outerShdw blurRad="127000" dist="635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2" name="Titeltext">
            <a:extLst>
              <a:ext uri="{FF2B5EF4-FFF2-40B4-BE49-F238E27FC236}">
                <a16:creationId xmlns:a16="http://schemas.microsoft.com/office/drawing/2014/main" id="{6BF27C63-C37C-A31F-7493-79152C0C49B1}"/>
              </a:ext>
            </a:extLst>
          </p:cNvPr>
          <p:cNvSpPr txBox="1">
            <a:spLocks/>
          </p:cNvSpPr>
          <p:nvPr/>
        </p:nvSpPr>
        <p:spPr>
          <a:xfrm>
            <a:off x="7876476" y="229604"/>
            <a:ext cx="479552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1" i="0" u="none" strike="noStrike" cap="none" spc="-164" baseline="0">
                <a:solidFill>
                  <a:schemeClr val="accent1">
                    <a:lumMod val="75000"/>
                  </a:schemeClr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2286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2743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3200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3657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r" hangingPunct="1"/>
            <a:r>
              <a:rPr lang="de-DE" sz="2400" b="0" dirty="0"/>
              <a:t>Bedürfnisse und Lebensqualität im Alter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Dashboard.png" descr="Dashboar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719" y="2052319"/>
            <a:ext cx="8087362" cy="5648962"/>
          </a:xfrm>
          <a:prstGeom prst="rect">
            <a:avLst/>
          </a:prstGeom>
          <a:ln w="25400">
            <a:miter lim="400000"/>
          </a:ln>
          <a:effectLst>
            <a:outerShdw blurRad="127000" dist="635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2" name="Titeltext">
            <a:extLst>
              <a:ext uri="{FF2B5EF4-FFF2-40B4-BE49-F238E27FC236}">
                <a16:creationId xmlns:a16="http://schemas.microsoft.com/office/drawing/2014/main" id="{D1BAA010-5A42-94BB-8B69-B6DE66E20DCB}"/>
              </a:ext>
            </a:extLst>
          </p:cNvPr>
          <p:cNvSpPr txBox="1">
            <a:spLocks/>
          </p:cNvSpPr>
          <p:nvPr/>
        </p:nvSpPr>
        <p:spPr>
          <a:xfrm>
            <a:off x="7876476" y="229604"/>
            <a:ext cx="479552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1" i="0" u="none" strike="noStrike" cap="none" spc="-164" baseline="0">
                <a:solidFill>
                  <a:schemeClr val="accent1">
                    <a:lumMod val="75000"/>
                  </a:schemeClr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2286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2743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3200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3657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r" hangingPunct="1"/>
            <a:r>
              <a:rPr lang="de-DE" sz="2400" b="0" dirty="0"/>
              <a:t>Bedürfnisse und Lebensqualität im Alter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rofil.png" descr="Prof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719" y="1320799"/>
            <a:ext cx="8087362" cy="19760972"/>
          </a:xfrm>
          <a:prstGeom prst="rect">
            <a:avLst/>
          </a:prstGeom>
          <a:ln w="25400">
            <a:miter lim="400000"/>
          </a:ln>
          <a:effectLst>
            <a:outerShdw blurRad="127000" dist="635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2" name="Titeltext">
            <a:extLst>
              <a:ext uri="{FF2B5EF4-FFF2-40B4-BE49-F238E27FC236}">
                <a16:creationId xmlns:a16="http://schemas.microsoft.com/office/drawing/2014/main" id="{75A30C4B-3094-87D0-8E42-B70E036F0319}"/>
              </a:ext>
            </a:extLst>
          </p:cNvPr>
          <p:cNvSpPr txBox="1">
            <a:spLocks/>
          </p:cNvSpPr>
          <p:nvPr/>
        </p:nvSpPr>
        <p:spPr>
          <a:xfrm>
            <a:off x="7876476" y="229604"/>
            <a:ext cx="479552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1" i="0" u="none" strike="noStrike" cap="none" spc="-164" baseline="0">
                <a:solidFill>
                  <a:schemeClr val="accent1">
                    <a:lumMod val="75000"/>
                  </a:schemeClr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2286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2743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3200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3657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r" hangingPunct="1"/>
            <a:r>
              <a:rPr lang="de-DE" sz="2400" b="0" dirty="0"/>
              <a:t>Bedürfnisse und Lebensqualität im Alter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rofil.png" descr="Prof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719" y="-11161350"/>
            <a:ext cx="8087362" cy="19760971"/>
          </a:xfrm>
          <a:prstGeom prst="rect">
            <a:avLst/>
          </a:prstGeom>
          <a:ln w="25400">
            <a:miter lim="400000"/>
          </a:ln>
          <a:effectLst>
            <a:outerShdw blurRad="127000" dist="635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Question Medium fonts – 150.png" descr="Question Medium fonts – 1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719" y="1320799"/>
            <a:ext cx="8087362" cy="8271165"/>
          </a:xfrm>
          <a:prstGeom prst="rect">
            <a:avLst/>
          </a:prstGeom>
          <a:ln w="25400">
            <a:miter lim="400000"/>
          </a:ln>
          <a:effectLst>
            <a:outerShdw blurRad="127000" dist="635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2" name="Titeltext">
            <a:extLst>
              <a:ext uri="{FF2B5EF4-FFF2-40B4-BE49-F238E27FC236}">
                <a16:creationId xmlns:a16="http://schemas.microsoft.com/office/drawing/2014/main" id="{5C74062B-0B68-B1CA-4E93-7D5B77556AF3}"/>
              </a:ext>
            </a:extLst>
          </p:cNvPr>
          <p:cNvSpPr txBox="1">
            <a:spLocks/>
          </p:cNvSpPr>
          <p:nvPr/>
        </p:nvSpPr>
        <p:spPr>
          <a:xfrm>
            <a:off x="7876476" y="229604"/>
            <a:ext cx="479552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1" i="0" u="none" strike="noStrike" cap="none" spc="-164" baseline="0">
                <a:solidFill>
                  <a:schemeClr val="accent1">
                    <a:lumMod val="75000"/>
                  </a:schemeClr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2286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2743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3200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3657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r" hangingPunct="1"/>
            <a:r>
              <a:rPr lang="de-DE" sz="2400" b="0" dirty="0"/>
              <a:t>Bedürfnisse und Lebensqualität im Alter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Question Medium fonts – 153.png" descr="Question Medium fonts – 15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719" y="1320799"/>
            <a:ext cx="8087362" cy="765499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eltext">
            <a:extLst>
              <a:ext uri="{FF2B5EF4-FFF2-40B4-BE49-F238E27FC236}">
                <a16:creationId xmlns:a16="http://schemas.microsoft.com/office/drawing/2014/main" id="{42207847-6C29-FABF-296F-2EA484856841}"/>
              </a:ext>
            </a:extLst>
          </p:cNvPr>
          <p:cNvSpPr txBox="1">
            <a:spLocks/>
          </p:cNvSpPr>
          <p:nvPr/>
        </p:nvSpPr>
        <p:spPr>
          <a:xfrm>
            <a:off x="7876476" y="229604"/>
            <a:ext cx="479552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1" i="0" u="none" strike="noStrike" cap="none" spc="-164" baseline="0">
                <a:solidFill>
                  <a:schemeClr val="accent1">
                    <a:lumMod val="75000"/>
                  </a:schemeClr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2286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2743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3200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3657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r" hangingPunct="1"/>
            <a:r>
              <a:rPr lang="de-DE" sz="2400" b="0" dirty="0"/>
              <a:t>Bedürfnisse und Lebensqualität im Alter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Question Medium fonts – 152.png" descr="Question Medium fonts – 1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719" y="1320799"/>
            <a:ext cx="8087362" cy="8366236"/>
          </a:xfrm>
          <a:prstGeom prst="rect">
            <a:avLst/>
          </a:prstGeom>
          <a:ln w="25400">
            <a:miter lim="400000"/>
          </a:ln>
          <a:effectLst>
            <a:outerShdw blurRad="127000" dist="635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2" name="Titeltext">
            <a:extLst>
              <a:ext uri="{FF2B5EF4-FFF2-40B4-BE49-F238E27FC236}">
                <a16:creationId xmlns:a16="http://schemas.microsoft.com/office/drawing/2014/main" id="{29B8BEF8-598C-C1EC-12E2-87C669AC22AE}"/>
              </a:ext>
            </a:extLst>
          </p:cNvPr>
          <p:cNvSpPr txBox="1">
            <a:spLocks/>
          </p:cNvSpPr>
          <p:nvPr/>
        </p:nvSpPr>
        <p:spPr>
          <a:xfrm>
            <a:off x="7876476" y="229604"/>
            <a:ext cx="479552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1" i="0" u="none" strike="noStrike" cap="none" spc="-164" baseline="0">
                <a:solidFill>
                  <a:schemeClr val="accent1">
                    <a:lumMod val="75000"/>
                  </a:schemeClr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2286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2743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3200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3657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r" hangingPunct="1"/>
            <a:r>
              <a:rPr lang="de-DE" sz="2400" b="0" dirty="0"/>
              <a:t>Bedürfnisse und Lebensqualität im Alter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Bild" descr="Bil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610" y="1572842"/>
            <a:ext cx="10025586" cy="6306417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Gut altern - Handlungsfelder guter Betreuung im Alter"/>
          <p:cNvSpPr txBox="1"/>
          <p:nvPr/>
        </p:nvSpPr>
        <p:spPr>
          <a:xfrm>
            <a:off x="1749050" y="1081845"/>
            <a:ext cx="9506700" cy="510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900"/>
            </a:lvl1pPr>
          </a:lstStyle>
          <a:p>
            <a:r>
              <a:rPr dirty="0"/>
              <a:t>Gut altern - </a:t>
            </a:r>
            <a:r>
              <a:rPr dirty="0" err="1"/>
              <a:t>Handlungsfelder</a:t>
            </a:r>
            <a:r>
              <a:rPr dirty="0"/>
              <a:t> </a:t>
            </a:r>
            <a:r>
              <a:rPr dirty="0" err="1"/>
              <a:t>guter</a:t>
            </a:r>
            <a:r>
              <a:rPr dirty="0"/>
              <a:t> </a:t>
            </a:r>
            <a:r>
              <a:rPr dirty="0" err="1"/>
              <a:t>Betreuung</a:t>
            </a:r>
            <a:r>
              <a:rPr dirty="0"/>
              <a:t> </a:t>
            </a:r>
            <a:r>
              <a:rPr dirty="0" err="1"/>
              <a:t>im</a:t>
            </a:r>
            <a:r>
              <a:rPr dirty="0"/>
              <a:t> Alter</a:t>
            </a:r>
          </a:p>
        </p:txBody>
      </p:sp>
      <p:sp>
        <p:nvSpPr>
          <p:cNvPr id="231" name="Zukunft: Gute Betreuung vernetzen mit wichtigen Bedürfnissen von älteren Menschen"/>
          <p:cNvSpPr txBox="1"/>
          <p:nvPr/>
        </p:nvSpPr>
        <p:spPr>
          <a:xfrm>
            <a:off x="1384610" y="7879259"/>
            <a:ext cx="9561185" cy="80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2" tIns="27092" rIns="27092" bIns="27092" anchor="ctr">
            <a:spAutoFit/>
          </a:bodyPr>
          <a:lstStyle>
            <a:lvl1pPr defTabSz="1733930">
              <a:defRPr sz="2500">
                <a:solidFill>
                  <a:srgbClr val="5E5E5E"/>
                </a:solidFill>
              </a:defRPr>
            </a:lvl1pPr>
          </a:lstStyle>
          <a:p>
            <a:r>
              <a:rPr dirty="0"/>
              <a:t>Zukunft: </a:t>
            </a:r>
            <a:r>
              <a:rPr dirty="0" err="1"/>
              <a:t>Gute</a:t>
            </a:r>
            <a:r>
              <a:rPr dirty="0"/>
              <a:t> </a:t>
            </a:r>
            <a:r>
              <a:rPr dirty="0" err="1"/>
              <a:t>Betreuung</a:t>
            </a:r>
            <a:r>
              <a:rPr dirty="0"/>
              <a:t> - </a:t>
            </a:r>
            <a:r>
              <a:rPr dirty="0" err="1"/>
              <a:t>vernetzen</a:t>
            </a:r>
            <a:r>
              <a:rPr dirty="0"/>
              <a:t> </a:t>
            </a:r>
            <a:r>
              <a:rPr dirty="0" err="1"/>
              <a:t>mit</a:t>
            </a:r>
            <a:r>
              <a:rPr dirty="0"/>
              <a:t> </a:t>
            </a:r>
            <a:r>
              <a:rPr dirty="0" err="1"/>
              <a:t>wichtigen</a:t>
            </a:r>
            <a:r>
              <a:rPr dirty="0"/>
              <a:t> </a:t>
            </a:r>
            <a:r>
              <a:rPr dirty="0" err="1"/>
              <a:t>Bedürfnissen</a:t>
            </a:r>
            <a:r>
              <a:rPr dirty="0"/>
              <a:t> von </a:t>
            </a:r>
            <a:r>
              <a:rPr dirty="0" err="1"/>
              <a:t>älteren</a:t>
            </a:r>
            <a:r>
              <a:rPr dirty="0"/>
              <a:t> Menschen</a:t>
            </a:r>
          </a:p>
        </p:txBody>
      </p:sp>
      <p:sp>
        <p:nvSpPr>
          <p:cNvPr id="232" name="adaptiert von Paul Schiller Stiftung „Impulse für gute Betreuung im Alter“ 2021"/>
          <p:cNvSpPr txBox="1"/>
          <p:nvPr/>
        </p:nvSpPr>
        <p:spPr>
          <a:xfrm>
            <a:off x="4949472" y="9160649"/>
            <a:ext cx="6765799" cy="312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0"/>
            </a:lvl1pPr>
          </a:lstStyle>
          <a:p>
            <a:r>
              <a:t>adaptiert von Paul Schiller Stiftung „Impulse für gute Betreuung im Alter“ 2021</a:t>
            </a:r>
          </a:p>
        </p:txBody>
      </p:sp>
      <p:sp>
        <p:nvSpPr>
          <p:cNvPr id="2" name="Titeltext">
            <a:extLst>
              <a:ext uri="{FF2B5EF4-FFF2-40B4-BE49-F238E27FC236}">
                <a16:creationId xmlns:a16="http://schemas.microsoft.com/office/drawing/2014/main" id="{A5678183-9EC6-5458-2414-13B70308CE5E}"/>
              </a:ext>
            </a:extLst>
          </p:cNvPr>
          <p:cNvSpPr txBox="1">
            <a:spLocks/>
          </p:cNvSpPr>
          <p:nvPr/>
        </p:nvSpPr>
        <p:spPr>
          <a:xfrm>
            <a:off x="7876476" y="229604"/>
            <a:ext cx="479552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1" i="0" u="none" strike="noStrike" cap="none" spc="-164" baseline="0">
                <a:solidFill>
                  <a:schemeClr val="accent1">
                    <a:lumMod val="75000"/>
                  </a:schemeClr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2286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2743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3200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3657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r" hangingPunct="1"/>
            <a:r>
              <a:rPr lang="de-DE" sz="2400" b="0" dirty="0"/>
              <a:t>Bedürfnisse und Lebensqualität im Alter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 animBg="1"/>
      <p:bldP spid="2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eplantes Vorgehen (Zeitrahmen)…"/>
          <p:cNvSpPr txBox="1">
            <a:spLocks noGrp="1"/>
          </p:cNvSpPr>
          <p:nvPr>
            <p:ph type="body" idx="1"/>
          </p:nvPr>
        </p:nvSpPr>
        <p:spPr>
          <a:xfrm>
            <a:off x="290880" y="856342"/>
            <a:ext cx="12423040" cy="9175341"/>
          </a:xfrm>
          <a:prstGeom prst="rect">
            <a:avLst/>
          </a:prstGeom>
        </p:spPr>
        <p:txBody>
          <a:bodyPr/>
          <a:lstStyle/>
          <a:p>
            <a:pPr>
              <a:defRPr sz="4800" b="1" spc="-96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  <a:p>
            <a:pPr>
              <a:defRPr sz="4100" b="1" spc="-82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 err="1"/>
              <a:t>Geplantes</a:t>
            </a:r>
            <a:r>
              <a:rPr dirty="0"/>
              <a:t> </a:t>
            </a:r>
            <a:r>
              <a:rPr dirty="0" err="1"/>
              <a:t>Vorgehen</a:t>
            </a:r>
            <a:r>
              <a:rPr dirty="0"/>
              <a:t> (</a:t>
            </a:r>
            <a:r>
              <a:rPr dirty="0" err="1"/>
              <a:t>Zeitrahmen</a:t>
            </a:r>
            <a:r>
              <a:rPr dirty="0"/>
              <a:t>)</a:t>
            </a:r>
          </a:p>
          <a:p>
            <a:pPr>
              <a:defRPr sz="4100" b="1" spc="-82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  <a:p>
            <a:pPr marL="571500" lvl="1" indent="-571500" algn="l">
              <a:lnSpc>
                <a:spcPct val="100000"/>
              </a:lnSpc>
              <a:buFont typeface="Arial" panose="020B0604020202020204" pitchFamily="34" charset="0"/>
              <a:buChar char="•"/>
              <a:defRPr sz="3600" spc="-72"/>
            </a:pPr>
            <a:r>
              <a:rPr dirty="0" err="1"/>
              <a:t>Februar</a:t>
            </a:r>
            <a:r>
              <a:rPr dirty="0"/>
              <a:t> 2023: </a:t>
            </a:r>
            <a:r>
              <a:rPr dirty="0" err="1"/>
              <a:t>Möglichst</a:t>
            </a:r>
            <a:r>
              <a:rPr dirty="0"/>
              <a:t> </a:t>
            </a:r>
            <a:r>
              <a:rPr dirty="0" err="1"/>
              <a:t>viele</a:t>
            </a:r>
            <a:r>
              <a:rPr dirty="0"/>
              <a:t> </a:t>
            </a:r>
            <a:r>
              <a:rPr dirty="0" err="1"/>
              <a:t>ältere</a:t>
            </a:r>
            <a:r>
              <a:rPr dirty="0"/>
              <a:t> Menschen </a:t>
            </a:r>
            <a:r>
              <a:rPr dirty="0" err="1"/>
              <a:t>haben</a:t>
            </a:r>
            <a:r>
              <a:rPr dirty="0"/>
              <a:t> Belia</a:t>
            </a:r>
            <a:r>
              <a:rPr lang="de-CH" dirty="0"/>
              <a:t> </a:t>
            </a:r>
            <a:r>
              <a:rPr dirty="0" err="1"/>
              <a:t>ausgefüllt</a:t>
            </a:r>
            <a:r>
              <a:rPr dirty="0"/>
              <a:t>. Dies </a:t>
            </a:r>
            <a:r>
              <a:rPr dirty="0" err="1"/>
              <a:t>erlaubt</a:t>
            </a:r>
            <a:r>
              <a:rPr dirty="0"/>
              <a:t> es das Tool </a:t>
            </a:r>
            <a:r>
              <a:rPr dirty="0" err="1"/>
              <a:t>zu</a:t>
            </a:r>
            <a:r>
              <a:rPr dirty="0"/>
              <a:t> </a:t>
            </a:r>
            <a:r>
              <a:rPr dirty="0" err="1"/>
              <a:t>verbessern</a:t>
            </a:r>
            <a:endParaRPr dirty="0"/>
          </a:p>
          <a:p>
            <a:pPr algn="l">
              <a:defRPr sz="3600" spc="-72"/>
            </a:pPr>
            <a:endParaRPr dirty="0"/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  <a:defRPr sz="3600" spc="-72"/>
            </a:pPr>
            <a:r>
              <a:rPr dirty="0" err="1"/>
              <a:t>März</a:t>
            </a:r>
            <a:r>
              <a:rPr dirty="0"/>
              <a:t> 2023: </a:t>
            </a:r>
            <a:r>
              <a:rPr dirty="0" err="1"/>
              <a:t>Pilottest</a:t>
            </a:r>
            <a:r>
              <a:rPr dirty="0"/>
              <a:t> - </a:t>
            </a:r>
            <a:r>
              <a:rPr dirty="0" err="1"/>
              <a:t>bestehende</a:t>
            </a:r>
            <a:r>
              <a:rPr dirty="0"/>
              <a:t> </a:t>
            </a:r>
            <a:r>
              <a:rPr dirty="0" err="1"/>
              <a:t>Angebote</a:t>
            </a:r>
            <a:r>
              <a:rPr dirty="0"/>
              <a:t> in Bern und Graubünden und </a:t>
            </a:r>
            <a:r>
              <a:rPr dirty="0" err="1"/>
              <a:t>Oftringen</a:t>
            </a:r>
            <a:r>
              <a:rPr dirty="0"/>
              <a:t> </a:t>
            </a:r>
            <a:r>
              <a:rPr dirty="0" err="1"/>
              <a:t>sind</a:t>
            </a:r>
            <a:r>
              <a:rPr dirty="0"/>
              <a:t> online in Belia </a:t>
            </a:r>
            <a:r>
              <a:rPr dirty="0" err="1"/>
              <a:t>verfügbar</a:t>
            </a:r>
            <a:r>
              <a:rPr dirty="0"/>
              <a:t> und </a:t>
            </a:r>
            <a:r>
              <a:rPr dirty="0" err="1"/>
              <a:t>mit</a:t>
            </a:r>
            <a:r>
              <a:rPr dirty="0"/>
              <a:t> </a:t>
            </a:r>
            <a:r>
              <a:rPr dirty="0" err="1"/>
              <a:t>Bedürfnisse</a:t>
            </a:r>
            <a:r>
              <a:rPr lang="de-CH" dirty="0"/>
              <a:t>n</a:t>
            </a:r>
            <a:r>
              <a:rPr dirty="0"/>
              <a:t> </a:t>
            </a:r>
            <a:r>
              <a:rPr dirty="0" err="1"/>
              <a:t>verlinkt</a:t>
            </a:r>
            <a:endParaRPr dirty="0"/>
          </a:p>
          <a:p>
            <a:pPr algn="l">
              <a:defRPr sz="3600" spc="-72"/>
            </a:pPr>
            <a:endParaRPr dirty="0"/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  <a:defRPr sz="3600" spc="-72"/>
            </a:pPr>
            <a:r>
              <a:rPr dirty="0"/>
              <a:t> </a:t>
            </a:r>
            <a:r>
              <a:rPr dirty="0" err="1"/>
              <a:t>Juni</a:t>
            </a:r>
            <a:r>
              <a:rPr dirty="0"/>
              <a:t> 2023: </a:t>
            </a:r>
            <a:r>
              <a:rPr dirty="0" err="1"/>
              <a:t>Auswertung</a:t>
            </a:r>
            <a:r>
              <a:rPr dirty="0"/>
              <a:t> und </a:t>
            </a:r>
            <a:r>
              <a:rPr dirty="0" err="1"/>
              <a:t>Anpassungen</a:t>
            </a:r>
            <a:r>
              <a:rPr dirty="0"/>
              <a:t> der </a:t>
            </a:r>
            <a:r>
              <a:rPr dirty="0" err="1"/>
              <a:t>Pilotphase</a:t>
            </a:r>
            <a:r>
              <a:rPr dirty="0"/>
              <a:t> und </a:t>
            </a:r>
            <a:r>
              <a:rPr dirty="0" err="1"/>
              <a:t>Vorschlag</a:t>
            </a:r>
            <a:r>
              <a:rPr dirty="0"/>
              <a:t> für </a:t>
            </a:r>
            <a:r>
              <a:rPr dirty="0" err="1"/>
              <a:t>eine</a:t>
            </a:r>
            <a:r>
              <a:rPr dirty="0"/>
              <a:t> </a:t>
            </a:r>
            <a:r>
              <a:rPr dirty="0" err="1"/>
              <a:t>breitere</a:t>
            </a:r>
            <a:r>
              <a:rPr dirty="0"/>
              <a:t> </a:t>
            </a:r>
            <a:r>
              <a:rPr dirty="0" err="1"/>
              <a:t>Umsetzung</a:t>
            </a:r>
            <a:r>
              <a:rPr dirty="0"/>
              <a:t> und </a:t>
            </a:r>
            <a:r>
              <a:rPr dirty="0" err="1"/>
              <a:t>nachhaltige</a:t>
            </a:r>
            <a:r>
              <a:rPr dirty="0"/>
              <a:t> </a:t>
            </a:r>
            <a:r>
              <a:rPr dirty="0" err="1"/>
              <a:t>Finanzierung</a:t>
            </a:r>
            <a:endParaRPr dirty="0"/>
          </a:p>
          <a:p>
            <a:pPr>
              <a:defRPr sz="3600" spc="-72"/>
            </a:pPr>
            <a:endParaRPr dirty="0"/>
          </a:p>
          <a:p>
            <a:pPr>
              <a:defRPr sz="4000" b="1" spc="-79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</p:txBody>
      </p:sp>
      <p:sp>
        <p:nvSpPr>
          <p:cNvPr id="2" name="Titeltext">
            <a:extLst>
              <a:ext uri="{FF2B5EF4-FFF2-40B4-BE49-F238E27FC236}">
                <a16:creationId xmlns:a16="http://schemas.microsoft.com/office/drawing/2014/main" id="{0B330C2C-B041-F3B8-4512-A0C8628EB6D8}"/>
              </a:ext>
            </a:extLst>
          </p:cNvPr>
          <p:cNvSpPr txBox="1">
            <a:spLocks/>
          </p:cNvSpPr>
          <p:nvPr/>
        </p:nvSpPr>
        <p:spPr>
          <a:xfrm>
            <a:off x="7876476" y="229604"/>
            <a:ext cx="479552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1" i="0" u="none" strike="noStrike" cap="none" spc="-164" baseline="0">
                <a:solidFill>
                  <a:schemeClr val="accent1">
                    <a:lumMod val="75000"/>
                  </a:schemeClr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2286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2743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3200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3657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r" hangingPunct="1"/>
            <a:r>
              <a:rPr lang="de-DE" sz="2400" b="0" dirty="0"/>
              <a:t>Bedürfnisse und Lebensqualität im Alter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Belia ist ein Projekt der…"/>
          <p:cNvSpPr txBox="1">
            <a:spLocks noGrp="1"/>
          </p:cNvSpPr>
          <p:nvPr>
            <p:ph type="body" idx="1"/>
          </p:nvPr>
        </p:nvSpPr>
        <p:spPr>
          <a:xfrm>
            <a:off x="116114" y="2163572"/>
            <a:ext cx="12888686" cy="708108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defTabSz="1439161">
              <a:defRPr sz="3154" spc="-63"/>
            </a:pPr>
            <a:r>
              <a:rPr sz="4000" b="1" dirty="0"/>
              <a:t>Belia </a:t>
            </a:r>
            <a:r>
              <a:rPr sz="4000" b="1" dirty="0" err="1"/>
              <a:t>ist</a:t>
            </a:r>
            <a:r>
              <a:rPr sz="4000" b="1" dirty="0"/>
              <a:t> </a:t>
            </a:r>
            <a:r>
              <a:rPr sz="4000" b="1" dirty="0" err="1"/>
              <a:t>ein</a:t>
            </a:r>
            <a:r>
              <a:rPr sz="4000" b="1" dirty="0"/>
              <a:t> </a:t>
            </a:r>
            <a:r>
              <a:rPr sz="4000" b="1" dirty="0" err="1"/>
              <a:t>Projekt</a:t>
            </a:r>
            <a:r>
              <a:rPr lang="de-CH" sz="4000" b="1" dirty="0"/>
              <a:t>:</a:t>
            </a:r>
            <a:r>
              <a:rPr sz="4000" b="1" dirty="0"/>
              <a:t> </a:t>
            </a:r>
            <a:endParaRPr lang="de-CH" sz="4000" b="1" dirty="0"/>
          </a:p>
          <a:p>
            <a:pPr defTabSz="1439161">
              <a:defRPr sz="3154" spc="-63"/>
            </a:pPr>
            <a:endParaRPr dirty="0"/>
          </a:p>
          <a:p>
            <a:pPr algn="l" defTabSz="1439161">
              <a:defRPr sz="3154" b="1" spc="-63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de-CH" dirty="0"/>
              <a:t>	Der </a:t>
            </a:r>
            <a:r>
              <a:rPr dirty="0"/>
              <a:t>AGZ der </a:t>
            </a:r>
            <a:r>
              <a:rPr dirty="0" err="1"/>
              <a:t>Grauen</a:t>
            </a:r>
            <a:r>
              <a:rPr dirty="0"/>
              <a:t> Panther Bern</a:t>
            </a:r>
            <a:endParaRPr lang="de-CH" dirty="0"/>
          </a:p>
          <a:p>
            <a:pPr algn="l" defTabSz="1439161">
              <a:defRPr sz="3154" b="1" spc="-63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  <a:p>
            <a:pPr algn="l" defTabSz="1439161">
              <a:lnSpc>
                <a:spcPct val="110000"/>
              </a:lnSpc>
              <a:defRPr sz="3154" spc="-63"/>
            </a:pPr>
            <a:r>
              <a:rPr lang="de-CH" dirty="0"/>
              <a:t>	- </a:t>
            </a:r>
            <a:r>
              <a:rPr dirty="0" err="1"/>
              <a:t>zusammen</a:t>
            </a:r>
            <a:r>
              <a:rPr dirty="0"/>
              <a:t> </a:t>
            </a:r>
            <a:r>
              <a:rPr dirty="0" err="1"/>
              <a:t>mit</a:t>
            </a:r>
            <a:r>
              <a:rPr dirty="0"/>
              <a:t> dem </a:t>
            </a:r>
            <a:r>
              <a:rPr dirty="0" err="1"/>
              <a:t>Seniorenverband</a:t>
            </a:r>
            <a:endParaRPr lang="de-CH" dirty="0"/>
          </a:p>
          <a:p>
            <a:pPr algn="l" defTabSz="1439161">
              <a:lnSpc>
                <a:spcPct val="110000"/>
              </a:lnSpc>
              <a:defRPr sz="3154" spc="-63"/>
            </a:pPr>
            <a:r>
              <a:rPr lang="de-CH" dirty="0"/>
              <a:t>	  </a:t>
            </a:r>
            <a:r>
              <a:rPr dirty="0"/>
              <a:t>des </a:t>
            </a:r>
            <a:r>
              <a:rPr dirty="0" err="1"/>
              <a:t>Kantons</a:t>
            </a:r>
            <a:r>
              <a:rPr dirty="0"/>
              <a:t> Graubünden.</a:t>
            </a:r>
          </a:p>
          <a:p>
            <a:pPr defTabSz="1439161">
              <a:defRPr sz="3154" spc="-63"/>
            </a:pPr>
            <a:endParaRPr dirty="0"/>
          </a:p>
          <a:p>
            <a:pPr lvl="3" algn="l" defTabSz="1439161">
              <a:defRPr sz="3154" spc="-63"/>
            </a:pPr>
            <a:r>
              <a:rPr lang="de-CH" b="1" dirty="0"/>
              <a:t> </a:t>
            </a:r>
            <a:r>
              <a:rPr b="1" dirty="0" err="1"/>
              <a:t>Mitfinanziert</a:t>
            </a:r>
            <a:r>
              <a:rPr b="1" dirty="0"/>
              <a:t> von</a:t>
            </a:r>
            <a:r>
              <a:rPr lang="de-CH" b="1" dirty="0"/>
              <a:t>:</a:t>
            </a:r>
          </a:p>
          <a:p>
            <a:pPr lvl="3" algn="l" defTabSz="1439161">
              <a:defRPr sz="3154" spc="-63"/>
            </a:pPr>
            <a:endParaRPr lang="de-CH" b="1" dirty="0"/>
          </a:p>
          <a:p>
            <a:pPr lvl="3" algn="l" defTabSz="1439161">
              <a:lnSpc>
                <a:spcPct val="110000"/>
              </a:lnSpc>
              <a:defRPr sz="3154" spc="-63"/>
            </a:pPr>
            <a:r>
              <a:rPr lang="de-CH" dirty="0"/>
              <a:t> - </a:t>
            </a:r>
            <a:r>
              <a:rPr dirty="0" err="1"/>
              <a:t>Gesundheitsförderung</a:t>
            </a:r>
            <a:r>
              <a:rPr dirty="0"/>
              <a:t> Schweiz</a:t>
            </a:r>
          </a:p>
          <a:p>
            <a:pPr lvl="2" algn="l" defTabSz="1439161">
              <a:lnSpc>
                <a:spcPct val="110000"/>
              </a:lnSpc>
              <a:defRPr sz="3154" spc="-63"/>
            </a:pPr>
            <a:r>
              <a:rPr lang="de-CH" dirty="0"/>
              <a:t>      - </a:t>
            </a:r>
            <a:r>
              <a:rPr dirty="0"/>
              <a:t>dem </a:t>
            </a:r>
            <a:r>
              <a:rPr dirty="0" err="1"/>
              <a:t>Gesundheitsamt</a:t>
            </a:r>
            <a:r>
              <a:rPr dirty="0"/>
              <a:t> Graubünden</a:t>
            </a:r>
            <a:r>
              <a:rPr lang="de-CH" dirty="0"/>
              <a:t> </a:t>
            </a:r>
          </a:p>
          <a:p>
            <a:pPr algn="l" defTabSz="1439161">
              <a:lnSpc>
                <a:spcPct val="110000"/>
              </a:lnSpc>
              <a:defRPr sz="3154" spc="-63"/>
            </a:pPr>
            <a:r>
              <a:rPr lang="de-CH" dirty="0"/>
              <a:t>                  </a:t>
            </a:r>
            <a:r>
              <a:rPr dirty="0"/>
              <a:t>und der Stadt Bern</a:t>
            </a:r>
          </a:p>
          <a:p>
            <a:pPr defTabSz="1439161">
              <a:lnSpc>
                <a:spcPct val="110000"/>
              </a:lnSpc>
              <a:defRPr sz="4150" b="1" spc="-83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de-CH" dirty="0"/>
          </a:p>
          <a:p>
            <a:pPr defTabSz="1439161">
              <a:lnSpc>
                <a:spcPct val="110000"/>
              </a:lnSpc>
              <a:defRPr sz="4150" b="1" spc="-83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Ein </a:t>
            </a:r>
            <a:r>
              <a:rPr dirty="0" err="1"/>
              <a:t>Projekt</a:t>
            </a:r>
            <a:r>
              <a:rPr dirty="0"/>
              <a:t> von </a:t>
            </a:r>
            <a:r>
              <a:rPr dirty="0" err="1"/>
              <a:t>älteren</a:t>
            </a:r>
            <a:r>
              <a:rPr dirty="0"/>
              <a:t> </a:t>
            </a:r>
            <a:r>
              <a:rPr dirty="0" err="1"/>
              <a:t>Mensche</a:t>
            </a:r>
            <a:r>
              <a:rPr lang="de-CH" dirty="0"/>
              <a:t> </a:t>
            </a:r>
            <a:r>
              <a:rPr dirty="0"/>
              <a:t>für </a:t>
            </a:r>
            <a:r>
              <a:rPr dirty="0" err="1"/>
              <a:t>ältere</a:t>
            </a:r>
            <a:r>
              <a:rPr dirty="0"/>
              <a:t> Menschen</a:t>
            </a:r>
          </a:p>
          <a:p>
            <a:pPr defTabSz="1439161">
              <a:defRPr sz="4150" b="1" spc="-83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  <a:p>
            <a:pPr defTabSz="1439161">
              <a:defRPr sz="2988" b="1" spc="-59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3900" dirty="0"/>
              <a:t>das </a:t>
            </a:r>
            <a:r>
              <a:rPr sz="3900" dirty="0" err="1"/>
              <a:t>ist</a:t>
            </a:r>
            <a:r>
              <a:rPr sz="3900" dirty="0"/>
              <a:t> schon </a:t>
            </a:r>
            <a:r>
              <a:rPr sz="3900" dirty="0" err="1"/>
              <a:t>speziell</a:t>
            </a:r>
            <a:r>
              <a:rPr sz="3900" dirty="0"/>
              <a:t> !</a:t>
            </a:r>
          </a:p>
        </p:txBody>
      </p:sp>
      <p:pic>
        <p:nvPicPr>
          <p:cNvPr id="2" name="Belia_Logo_Blau_RGB.pdf" descr="Belia_Logo_Blau_RGB.pdf">
            <a:extLst>
              <a:ext uri="{FF2B5EF4-FFF2-40B4-BE49-F238E27FC236}">
                <a16:creationId xmlns:a16="http://schemas.microsoft.com/office/drawing/2014/main" id="{8A29E3FF-2604-C5A8-42D3-6A38570A2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866" y="701524"/>
            <a:ext cx="3123068" cy="130127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eltext">
            <a:extLst>
              <a:ext uri="{FF2B5EF4-FFF2-40B4-BE49-F238E27FC236}">
                <a16:creationId xmlns:a16="http://schemas.microsoft.com/office/drawing/2014/main" id="{1058E424-98EB-CFEE-30C5-C7E93B910ECC}"/>
              </a:ext>
            </a:extLst>
          </p:cNvPr>
          <p:cNvSpPr txBox="1">
            <a:spLocks/>
          </p:cNvSpPr>
          <p:nvPr/>
        </p:nvSpPr>
        <p:spPr>
          <a:xfrm>
            <a:off x="7876476" y="229604"/>
            <a:ext cx="479552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1" i="0" u="none" strike="noStrike" cap="none" spc="-164" baseline="0">
                <a:solidFill>
                  <a:schemeClr val="accent1">
                    <a:lumMod val="75000"/>
                  </a:schemeClr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2286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2743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3200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3657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r" hangingPunct="1"/>
            <a:r>
              <a:rPr lang="de-DE" sz="2400" b="0" dirty="0"/>
              <a:t>Bedürfnisse und Lebensqualität im Alter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Danke…"/>
          <p:cNvSpPr txBox="1">
            <a:spLocks noGrp="1"/>
          </p:cNvSpPr>
          <p:nvPr>
            <p:ph type="body" idx="1"/>
          </p:nvPr>
        </p:nvSpPr>
        <p:spPr>
          <a:xfrm>
            <a:off x="698500" y="237926"/>
            <a:ext cx="11607800" cy="9386227"/>
          </a:xfrm>
          <a:prstGeom prst="rect">
            <a:avLst/>
          </a:prstGeom>
        </p:spPr>
        <p:txBody>
          <a:bodyPr/>
          <a:lstStyle/>
          <a:p>
            <a:pPr>
              <a:defRPr sz="5000" spc="-100"/>
            </a:pPr>
            <a:r>
              <a:rPr dirty="0" err="1"/>
              <a:t>Danke</a:t>
            </a:r>
            <a:r>
              <a:rPr dirty="0"/>
              <a:t> </a:t>
            </a:r>
          </a:p>
          <a:p>
            <a:pPr>
              <a:defRPr sz="5000" spc="-100"/>
            </a:pPr>
            <a:endParaRPr dirty="0"/>
          </a:p>
          <a:p>
            <a:pPr>
              <a:defRPr sz="5000" spc="-100"/>
            </a:pPr>
            <a:r>
              <a:rPr dirty="0"/>
              <a:t>und </a:t>
            </a:r>
            <a:r>
              <a:rPr dirty="0" err="1"/>
              <a:t>machen</a:t>
            </a:r>
            <a:r>
              <a:rPr dirty="0"/>
              <a:t> Sie </a:t>
            </a:r>
            <a:r>
              <a:rPr dirty="0" err="1"/>
              <a:t>mit</a:t>
            </a:r>
            <a:r>
              <a:rPr dirty="0"/>
              <a:t>! </a:t>
            </a:r>
          </a:p>
        </p:txBody>
      </p:sp>
      <p:pic>
        <p:nvPicPr>
          <p:cNvPr id="2" name="Belia_Logo_Blau_RGB.pdf" descr="Belia_Logo_Blau_RGB.pdf">
            <a:extLst>
              <a:ext uri="{FF2B5EF4-FFF2-40B4-BE49-F238E27FC236}">
                <a16:creationId xmlns:a16="http://schemas.microsoft.com/office/drawing/2014/main" id="{BF44D66C-CC70-EE07-0EE3-76DCCA7E8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160" y="1398209"/>
            <a:ext cx="4795521" cy="19981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Die Idee…"/>
          <p:cNvSpPr txBox="1">
            <a:spLocks noGrp="1"/>
          </p:cNvSpPr>
          <p:nvPr>
            <p:ph type="body" idx="1"/>
          </p:nvPr>
        </p:nvSpPr>
        <p:spPr>
          <a:xfrm>
            <a:off x="698500" y="237926"/>
            <a:ext cx="11607800" cy="9386227"/>
          </a:xfrm>
          <a:prstGeom prst="rect">
            <a:avLst/>
          </a:prstGeom>
        </p:spPr>
        <p:txBody>
          <a:bodyPr/>
          <a:lstStyle/>
          <a:p>
            <a:pPr>
              <a:defRPr sz="5000" spc="-100"/>
            </a:pPr>
            <a:r>
              <a:rPr b="1" dirty="0"/>
              <a:t>Die Idee</a:t>
            </a:r>
          </a:p>
          <a:p>
            <a:pPr>
              <a:defRPr sz="3600" spc="-72"/>
            </a:pPr>
            <a:endParaRPr dirty="0"/>
          </a:p>
          <a:p>
            <a:pPr marL="571500" indent="-571500" algn="l">
              <a:buFont typeface="Arial" panose="020B0604020202020204" pitchFamily="34" charset="0"/>
              <a:buChar char="•"/>
              <a:defRPr sz="3600" spc="-72"/>
            </a:pPr>
            <a:r>
              <a:rPr dirty="0" err="1"/>
              <a:t>Bedürfnisse</a:t>
            </a:r>
            <a:r>
              <a:rPr dirty="0"/>
              <a:t> </a:t>
            </a:r>
            <a:r>
              <a:rPr dirty="0" err="1"/>
              <a:t>stehen</a:t>
            </a:r>
            <a:r>
              <a:rPr dirty="0"/>
              <a:t> </a:t>
            </a:r>
            <a:r>
              <a:rPr dirty="0" err="1"/>
              <a:t>im</a:t>
            </a:r>
            <a:r>
              <a:rPr dirty="0"/>
              <a:t> </a:t>
            </a:r>
            <a:r>
              <a:rPr dirty="0" err="1"/>
              <a:t>Vordergrund</a:t>
            </a:r>
            <a:endParaRPr dirty="0"/>
          </a:p>
          <a:p>
            <a:pPr>
              <a:defRPr sz="3600" spc="-72"/>
            </a:pPr>
            <a:endParaRPr dirty="0"/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  <a:defRPr sz="3600" spc="-72"/>
            </a:pPr>
            <a:r>
              <a:rPr dirty="0"/>
              <a:t>Für </a:t>
            </a:r>
            <a:r>
              <a:rPr dirty="0" err="1"/>
              <a:t>wichtige</a:t>
            </a:r>
            <a:r>
              <a:rPr dirty="0"/>
              <a:t> </a:t>
            </a:r>
            <a:r>
              <a:rPr dirty="0" err="1"/>
              <a:t>Bedürfnisse</a:t>
            </a:r>
            <a:r>
              <a:rPr dirty="0"/>
              <a:t> </a:t>
            </a:r>
            <a:r>
              <a:rPr dirty="0" err="1"/>
              <a:t>sind</a:t>
            </a:r>
            <a:r>
              <a:rPr dirty="0"/>
              <a:t> </a:t>
            </a:r>
            <a:r>
              <a:rPr dirty="0" err="1"/>
              <a:t>Angebote</a:t>
            </a:r>
            <a:r>
              <a:rPr dirty="0"/>
              <a:t> </a:t>
            </a:r>
            <a:r>
              <a:rPr dirty="0" err="1"/>
              <a:t>zur</a:t>
            </a:r>
            <a:r>
              <a:rPr dirty="0"/>
              <a:t> </a:t>
            </a:r>
            <a:r>
              <a:rPr dirty="0" err="1"/>
              <a:t>Unterstützung</a:t>
            </a:r>
            <a:r>
              <a:rPr dirty="0"/>
              <a:t> </a:t>
            </a:r>
            <a:r>
              <a:rPr dirty="0" err="1"/>
              <a:t>vorhanden</a:t>
            </a:r>
            <a:endParaRPr dirty="0"/>
          </a:p>
          <a:p>
            <a:pPr>
              <a:defRPr sz="3600" spc="-72"/>
            </a:pPr>
            <a:endParaRPr lang="de-CH" dirty="0"/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  <a:defRPr sz="3600" spc="-72"/>
            </a:pPr>
            <a:r>
              <a:rPr dirty="0" err="1"/>
              <a:t>Spezifische</a:t>
            </a:r>
            <a:r>
              <a:rPr dirty="0"/>
              <a:t> </a:t>
            </a:r>
            <a:r>
              <a:rPr dirty="0" err="1"/>
              <a:t>Angebote</a:t>
            </a:r>
            <a:r>
              <a:rPr dirty="0"/>
              <a:t> </a:t>
            </a:r>
            <a:r>
              <a:rPr dirty="0" err="1"/>
              <a:t>werden</a:t>
            </a:r>
            <a:r>
              <a:rPr dirty="0"/>
              <a:t> </a:t>
            </a:r>
            <a:r>
              <a:rPr dirty="0" err="1"/>
              <a:t>mit</a:t>
            </a:r>
            <a:r>
              <a:rPr dirty="0"/>
              <a:t> den </a:t>
            </a:r>
            <a:r>
              <a:rPr dirty="0" err="1"/>
              <a:t>Bedürfnissen</a:t>
            </a:r>
            <a:r>
              <a:rPr dirty="0"/>
              <a:t> </a:t>
            </a:r>
            <a:r>
              <a:rPr dirty="0" err="1"/>
              <a:t>verlinkt</a:t>
            </a:r>
            <a:endParaRPr dirty="0"/>
          </a:p>
          <a:p>
            <a:pPr>
              <a:defRPr sz="3600" spc="-72"/>
            </a:pPr>
            <a:endParaRPr dirty="0"/>
          </a:p>
          <a:p>
            <a:pPr marL="571500" indent="-571500" algn="l">
              <a:buFont typeface="Arial" panose="020B0604020202020204" pitchFamily="34" charset="0"/>
              <a:buChar char="•"/>
              <a:defRPr sz="3600" spc="-72"/>
            </a:pPr>
            <a:r>
              <a:rPr dirty="0" err="1"/>
              <a:t>Fehlende</a:t>
            </a:r>
            <a:r>
              <a:rPr dirty="0"/>
              <a:t> </a:t>
            </a:r>
            <a:r>
              <a:rPr dirty="0" err="1"/>
              <a:t>Angebote</a:t>
            </a:r>
            <a:r>
              <a:rPr dirty="0"/>
              <a:t> </a:t>
            </a:r>
            <a:r>
              <a:rPr dirty="0" err="1"/>
              <a:t>werden</a:t>
            </a:r>
            <a:r>
              <a:rPr dirty="0"/>
              <a:t> </a:t>
            </a:r>
            <a:r>
              <a:rPr dirty="0" err="1"/>
              <a:t>etabliert</a:t>
            </a:r>
            <a:r>
              <a:rPr dirty="0"/>
              <a:t>.</a:t>
            </a:r>
          </a:p>
          <a:p>
            <a:pPr>
              <a:defRPr sz="900" spc="-18"/>
            </a:pPr>
            <a:endParaRPr dirty="0"/>
          </a:p>
          <a:p>
            <a:pPr>
              <a:defRPr sz="3600" spc="-72"/>
            </a:pPr>
            <a:endParaRPr dirty="0"/>
          </a:p>
          <a:p>
            <a:pPr>
              <a:defRPr sz="3600" spc="-72"/>
            </a:pPr>
            <a:r>
              <a:rPr sz="4400" b="1" dirty="0"/>
              <a:t>SOMIT</a:t>
            </a:r>
          </a:p>
          <a:p>
            <a:pPr>
              <a:defRPr sz="3600" spc="-72"/>
            </a:pPr>
            <a:endParaRPr dirty="0"/>
          </a:p>
          <a:p>
            <a:pPr>
              <a:lnSpc>
                <a:spcPct val="100000"/>
              </a:lnSpc>
              <a:defRPr sz="3600" spc="-72"/>
            </a:pPr>
            <a:r>
              <a:rPr b="1" dirty="0"/>
              <a:t>Ein </a:t>
            </a:r>
            <a:r>
              <a:rPr b="1" dirty="0" err="1"/>
              <a:t>geeignetes</a:t>
            </a:r>
            <a:r>
              <a:rPr b="1" dirty="0"/>
              <a:t> </a:t>
            </a:r>
            <a:r>
              <a:rPr b="1" dirty="0" err="1"/>
              <a:t>Angebot</a:t>
            </a:r>
            <a:r>
              <a:rPr b="1" dirty="0"/>
              <a:t> in der Region</a:t>
            </a:r>
          </a:p>
          <a:p>
            <a:pPr>
              <a:lnSpc>
                <a:spcPct val="100000"/>
              </a:lnSpc>
              <a:defRPr sz="3600" spc="-72"/>
            </a:pPr>
            <a:r>
              <a:rPr b="1" dirty="0"/>
              <a:t> </a:t>
            </a:r>
            <a:r>
              <a:rPr b="1" dirty="0" err="1"/>
              <a:t>zu</a:t>
            </a:r>
            <a:r>
              <a:rPr b="1" dirty="0"/>
              <a:t> </a:t>
            </a:r>
            <a:r>
              <a:rPr b="1" dirty="0" err="1"/>
              <a:t>finden</a:t>
            </a:r>
            <a:r>
              <a:rPr b="1" dirty="0"/>
              <a:t> </a:t>
            </a:r>
            <a:r>
              <a:rPr b="1" dirty="0" err="1"/>
              <a:t>wird</a:t>
            </a:r>
            <a:r>
              <a:rPr b="1" dirty="0"/>
              <a:t> </a:t>
            </a:r>
            <a:r>
              <a:rPr b="1" dirty="0" err="1"/>
              <a:t>leicht</a:t>
            </a:r>
            <a:endParaRPr b="1" dirty="0"/>
          </a:p>
        </p:txBody>
      </p:sp>
      <p:sp>
        <p:nvSpPr>
          <p:cNvPr id="2" name="Titeltext">
            <a:extLst>
              <a:ext uri="{FF2B5EF4-FFF2-40B4-BE49-F238E27FC236}">
                <a16:creationId xmlns:a16="http://schemas.microsoft.com/office/drawing/2014/main" id="{711E4E76-C862-E650-AB81-A7BBA3DB5BED}"/>
              </a:ext>
            </a:extLst>
          </p:cNvPr>
          <p:cNvSpPr txBox="1">
            <a:spLocks/>
          </p:cNvSpPr>
          <p:nvPr/>
        </p:nvSpPr>
        <p:spPr>
          <a:xfrm>
            <a:off x="7876476" y="229604"/>
            <a:ext cx="479552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1" i="0" u="none" strike="noStrike" cap="none" spc="-164" baseline="0">
                <a:solidFill>
                  <a:schemeClr val="accent1">
                    <a:lumMod val="75000"/>
                  </a:schemeClr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2286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2743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3200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3657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r" hangingPunct="1"/>
            <a:r>
              <a:rPr lang="de-DE" sz="2400" b="0" dirty="0"/>
              <a:t>Bedürfnisse und Lebensqualität im Alter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Bildschirmfoto 2022-11-10 um 07.25.11.png" descr="Bildschirmfoto 2022-11-10 um 07.25.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878" y="-516003"/>
            <a:ext cx="13064556" cy="816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https://belia.me/"/>
          <p:cNvSpPr txBox="1"/>
          <p:nvPr/>
        </p:nvSpPr>
        <p:spPr>
          <a:xfrm>
            <a:off x="4474039" y="8298303"/>
            <a:ext cx="251277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https://belia.me/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plash.png" descr="Splas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719" y="2052319"/>
            <a:ext cx="8087362" cy="5648962"/>
          </a:xfrm>
          <a:prstGeom prst="rect">
            <a:avLst/>
          </a:prstGeom>
          <a:ln w="25400">
            <a:miter lim="400000"/>
          </a:ln>
          <a:effectLst>
            <a:outerShdw blurRad="127000" dist="635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2" name="Titeltext">
            <a:extLst>
              <a:ext uri="{FF2B5EF4-FFF2-40B4-BE49-F238E27FC236}">
                <a16:creationId xmlns:a16="http://schemas.microsoft.com/office/drawing/2014/main" id="{EA836A29-A55B-79E3-28EA-98128EF355A1}"/>
              </a:ext>
            </a:extLst>
          </p:cNvPr>
          <p:cNvSpPr txBox="1">
            <a:spLocks/>
          </p:cNvSpPr>
          <p:nvPr/>
        </p:nvSpPr>
        <p:spPr>
          <a:xfrm>
            <a:off x="7876476" y="229604"/>
            <a:ext cx="479552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1" i="0" u="none" strike="noStrike" cap="none" spc="-164" baseline="0">
                <a:solidFill>
                  <a:schemeClr val="accent1">
                    <a:lumMod val="75000"/>
                  </a:schemeClr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2286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2743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3200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3657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r" hangingPunct="1"/>
            <a:r>
              <a:rPr lang="de-DE" sz="2400" b="0" dirty="0"/>
              <a:t>Bedürfnisse und Lebensqualität im Alter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Login.png" descr="Log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719" y="2052319"/>
            <a:ext cx="8087362" cy="5648962"/>
          </a:xfrm>
          <a:prstGeom prst="rect">
            <a:avLst/>
          </a:prstGeom>
          <a:ln w="25400">
            <a:miter lim="400000"/>
          </a:ln>
          <a:effectLst>
            <a:outerShdw blurRad="127000" dist="635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2" name="Titeltext">
            <a:extLst>
              <a:ext uri="{FF2B5EF4-FFF2-40B4-BE49-F238E27FC236}">
                <a16:creationId xmlns:a16="http://schemas.microsoft.com/office/drawing/2014/main" id="{56EDB105-666C-889F-9F50-3C53E6904B06}"/>
              </a:ext>
            </a:extLst>
          </p:cNvPr>
          <p:cNvSpPr txBox="1">
            <a:spLocks/>
          </p:cNvSpPr>
          <p:nvPr/>
        </p:nvSpPr>
        <p:spPr>
          <a:xfrm>
            <a:off x="7876476" y="229604"/>
            <a:ext cx="479552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1" i="0" u="none" strike="noStrike" cap="none" spc="-164" baseline="0">
                <a:solidFill>
                  <a:schemeClr val="accent1">
                    <a:lumMod val="75000"/>
                  </a:schemeClr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2286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2743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3200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3657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r" hangingPunct="1"/>
            <a:r>
              <a:rPr lang="de-DE" sz="2400" b="0" dirty="0"/>
              <a:t>Bedürfnisse und Lebensqualität im Alter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Register – 4.png" descr="Register –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719" y="2052319"/>
            <a:ext cx="8087362" cy="5648962"/>
          </a:xfrm>
          <a:prstGeom prst="rect">
            <a:avLst/>
          </a:prstGeom>
          <a:ln w="25400">
            <a:miter lim="400000"/>
          </a:ln>
          <a:effectLst>
            <a:outerShdw blurRad="127000" dist="635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2" name="Titeltext">
            <a:extLst>
              <a:ext uri="{FF2B5EF4-FFF2-40B4-BE49-F238E27FC236}">
                <a16:creationId xmlns:a16="http://schemas.microsoft.com/office/drawing/2014/main" id="{4B929B4B-4C49-B1C6-96E4-E38C649EBB62}"/>
              </a:ext>
            </a:extLst>
          </p:cNvPr>
          <p:cNvSpPr txBox="1">
            <a:spLocks/>
          </p:cNvSpPr>
          <p:nvPr/>
        </p:nvSpPr>
        <p:spPr>
          <a:xfrm>
            <a:off x="7876476" y="229604"/>
            <a:ext cx="479552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1" i="0" u="none" strike="noStrike" cap="none" spc="-164" baseline="0">
                <a:solidFill>
                  <a:schemeClr val="accent1">
                    <a:lumMod val="75000"/>
                  </a:schemeClr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2286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2743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3200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3657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r" hangingPunct="1"/>
            <a:r>
              <a:rPr lang="de-DE" sz="2400" b="0" dirty="0"/>
              <a:t>Bedürfnisse und Lebensqualität im Alter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Register – 3.png" descr="Register –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719" y="2052319"/>
            <a:ext cx="8087362" cy="5648962"/>
          </a:xfrm>
          <a:prstGeom prst="rect">
            <a:avLst/>
          </a:prstGeom>
          <a:ln w="25400">
            <a:miter lim="400000"/>
          </a:ln>
          <a:effectLst>
            <a:outerShdw blurRad="127000" dist="635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2" name="Titeltext">
            <a:extLst>
              <a:ext uri="{FF2B5EF4-FFF2-40B4-BE49-F238E27FC236}">
                <a16:creationId xmlns:a16="http://schemas.microsoft.com/office/drawing/2014/main" id="{BC3CD4DC-3518-89DA-29DB-3A7C947F30DB}"/>
              </a:ext>
            </a:extLst>
          </p:cNvPr>
          <p:cNvSpPr txBox="1">
            <a:spLocks/>
          </p:cNvSpPr>
          <p:nvPr/>
        </p:nvSpPr>
        <p:spPr>
          <a:xfrm>
            <a:off x="7876476" y="229604"/>
            <a:ext cx="479552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173393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1" i="0" u="none" strike="noStrike" cap="none" spc="-164" baseline="0">
                <a:solidFill>
                  <a:schemeClr val="accent1">
                    <a:lumMod val="75000"/>
                  </a:schemeClr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2286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2743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3200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3657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r" hangingPunct="1"/>
            <a:r>
              <a:rPr lang="de-DE" sz="2400" b="0" dirty="0"/>
              <a:t>Bedürfnisse und Lebensqualität im Alter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</Words>
  <Application>Microsoft Office PowerPoint</Application>
  <PresentationFormat>Benutzerdefiniert</PresentationFormat>
  <Paragraphs>94</Paragraphs>
  <Slides>30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7" baseType="lpstr">
      <vt:lpstr>Arial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Albin</dc:creator>
  <cp:lastModifiedBy>Uorschla Rupp | WPS Revision AG</cp:lastModifiedBy>
  <cp:revision>12</cp:revision>
  <dcterms:modified xsi:type="dcterms:W3CDTF">2022-11-24T16:55:03Z</dcterms:modified>
</cp:coreProperties>
</file>